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</p:sldIdLst>
  <p:sldSz cy="5143500" cx="9144000"/>
  <p:notesSz cx="6858000" cy="9144000"/>
  <p:embeddedFontLst>
    <p:embeddedFont>
      <p:font typeface="Raleway"/>
      <p:regular r:id="rId59"/>
      <p:bold r:id="rId60"/>
      <p:italic r:id="rId61"/>
      <p:boldItalic r:id="rId62"/>
    </p:embeddedFont>
    <p:embeddedFont>
      <p:font typeface="Raleway Thin"/>
      <p:regular r:id="rId63"/>
      <p:bold r:id="rId64"/>
      <p:italic r:id="rId65"/>
      <p:boldItalic r:id="rId66"/>
    </p:embeddedFont>
    <p:embeddedFont>
      <p:font typeface="Varela Round"/>
      <p:regular r:id="rId6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68" roundtripDataSignature="AMtx7mjNAEoZzdOIgCETmIfobbDKNOf7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D28E31E4-C6E9-4828-98CD-2DBC11477C96}">
  <a:tblStyle styleId="{D28E31E4-C6E9-4828-98CD-2DBC11477C9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Raleway-boldItalic.fntdata"/><Relationship Id="rId61" Type="http://schemas.openxmlformats.org/officeDocument/2006/relationships/font" Target="fonts/Raleway-italic.fntdata"/><Relationship Id="rId20" Type="http://schemas.openxmlformats.org/officeDocument/2006/relationships/slide" Target="slides/slide15.xml"/><Relationship Id="rId64" Type="http://schemas.openxmlformats.org/officeDocument/2006/relationships/font" Target="fonts/RalewayThin-bold.fntdata"/><Relationship Id="rId63" Type="http://schemas.openxmlformats.org/officeDocument/2006/relationships/font" Target="fonts/RalewayThin-regular.fntdata"/><Relationship Id="rId22" Type="http://schemas.openxmlformats.org/officeDocument/2006/relationships/slide" Target="slides/slide17.xml"/><Relationship Id="rId66" Type="http://schemas.openxmlformats.org/officeDocument/2006/relationships/font" Target="fonts/RalewayThin-boldItalic.fntdata"/><Relationship Id="rId21" Type="http://schemas.openxmlformats.org/officeDocument/2006/relationships/slide" Target="slides/slide16.xml"/><Relationship Id="rId65" Type="http://schemas.openxmlformats.org/officeDocument/2006/relationships/font" Target="fonts/RalewayThin-italic.fntdata"/><Relationship Id="rId24" Type="http://schemas.openxmlformats.org/officeDocument/2006/relationships/slide" Target="slides/slide19.xml"/><Relationship Id="rId68" Type="http://customschemas.google.com/relationships/presentationmetadata" Target="metadata"/><Relationship Id="rId23" Type="http://schemas.openxmlformats.org/officeDocument/2006/relationships/slide" Target="slides/slide18.xml"/><Relationship Id="rId67" Type="http://schemas.openxmlformats.org/officeDocument/2006/relationships/font" Target="fonts/VarelaRound-regular.fntdata"/><Relationship Id="rId60" Type="http://schemas.openxmlformats.org/officeDocument/2006/relationships/font" Target="fonts/Raleway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slide" Target="slides/slide52.xml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schemas.openxmlformats.org/officeDocument/2006/relationships/font" Target="fonts/Raleway-regular.fntdata"/><Relationship Id="rId14" Type="http://schemas.openxmlformats.org/officeDocument/2006/relationships/slide" Target="slides/slide9.xml"/><Relationship Id="rId58" Type="http://schemas.openxmlformats.org/officeDocument/2006/relationships/slide" Target="slides/slide5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gif>
</file>

<file path=ppt/media/image11.jpg>
</file>

<file path=ppt/media/image12.gif>
</file>

<file path=ppt/media/image2.png>
</file>

<file path=ppt/media/image3.gif>
</file>

<file path=ppt/media/image4.gif>
</file>

<file path=ppt/media/image5.png>
</file>

<file path=ppt/media/image6.jpg>
</file>

<file path=ppt/media/image7.jpg>
</file>

<file path=ppt/media/image8.gif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" name="Google Shape;3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8" name="Google Shape;168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" name="Google Shape;4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4" name="Google Shape;18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1" name="Google Shape;19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8" name="Google Shape;228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1" name="Google Shape;24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" name="Google Shape;4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5" name="Google Shape;255;p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p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p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7" name="Google Shape;317;p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4" name="Google Shape;5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p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2" name="Google Shape;342;p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p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0" name="Google Shape;360;p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p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p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p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p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3" name="Google Shape;423;p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p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6" name="Google Shape;436;p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p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7" name="Google Shape;8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56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Arial"/>
              <a:buNone/>
              <a:defRPr b="1" sz="48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57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6" name="Google Shape;16;p57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Arial"/>
              <a:buNone/>
              <a:defRPr sz="21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" name="Google Shape;17;p57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  <a:defRPr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/>
              <a:buChar char="■"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" name="Google Shape;18;p5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-título">
  <p:cSld name="MAIN_POINT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8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b="1" sz="36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1" name="Google Shape;21;p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m branco" type="title">
  <p:cSld name="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0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b="1"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  <p:sp>
        <p:nvSpPr>
          <p:cNvPr id="26" name="Google Shape;26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1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Arial"/>
              <a:buNone/>
              <a:defRPr b="1" sz="12000"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9" name="Google Shape;29;p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o Simples">
  <p:cSld name="MAIN_POINT_1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2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b="1" sz="24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" name="Google Shape;32;p6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55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mailto:email@email.com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0.gif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8.gif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9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7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gif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0.xml"/><Relationship Id="rId3" Type="http://schemas.openxmlformats.org/officeDocument/2006/relationships/image" Target="../media/image6.jpg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2.xml"/><Relationship Id="rId3" Type="http://schemas.openxmlformats.org/officeDocument/2006/relationships/hyperlink" Target="https://origamid.com/projetos/flexbox-guia-completo/" TargetMode="External"/><Relationship Id="rId4" Type="http://schemas.openxmlformats.org/officeDocument/2006/relationships/hyperlink" Target="http://www.flexboxdefense.com/" TargetMode="External"/><Relationship Id="rId5" Type="http://schemas.openxmlformats.org/officeDocument/2006/relationships/hyperlink" Target="https://flexboxfroggy.com/#pt-br" TargetMode="Externa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Relationship Id="rId3" Type="http://schemas.openxmlformats.org/officeDocument/2006/relationships/image" Target="../media/image12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"/>
          <p:cNvSpPr txBox="1"/>
          <p:nvPr>
            <p:ph type="title"/>
          </p:nvPr>
        </p:nvSpPr>
        <p:spPr>
          <a:xfrm>
            <a:off x="1584450" y="2096425"/>
            <a:ext cx="59751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HTML SEMÂNTICO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&amp; FORMULÁRIOS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"/>
          <p:cNvSpPr txBox="1"/>
          <p:nvPr/>
        </p:nvSpPr>
        <p:spPr>
          <a:xfrm>
            <a:off x="519300" y="1176500"/>
            <a:ext cx="80445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action=”</a:t>
            </a:r>
            <a:r>
              <a:rPr b="1" lang="pt-BR" sz="2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endpoint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” method=”post”&gt;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form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0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8" name="Google Shape;108;p10"/>
          <p:cNvSpPr txBox="1"/>
          <p:nvPr/>
        </p:nvSpPr>
        <p:spPr>
          <a:xfrm>
            <a:off x="519300" y="3932350"/>
            <a:ext cx="81069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Definição: tag específica para criação de formulários em páginas web.</a:t>
            </a:r>
            <a:endParaRPr b="0" i="0" sz="1800" u="none" cap="none" strike="noStrike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1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14" name="Google Shape;114;p11"/>
          <p:cNvCxnSpPr>
            <a:endCxn id="115" idx="0"/>
          </p:cNvCxnSpPr>
          <p:nvPr/>
        </p:nvCxnSpPr>
        <p:spPr>
          <a:xfrm>
            <a:off x="2281925" y="1677025"/>
            <a:ext cx="12600" cy="1150500"/>
          </a:xfrm>
          <a:prstGeom prst="straightConnector1">
            <a:avLst/>
          </a:prstGeom>
          <a:noFill/>
          <a:ln cap="flat" cmpd="sng" w="28575">
            <a:solidFill>
              <a:srgbClr val="CB1E4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15" name="Google Shape;115;p11"/>
          <p:cNvSpPr txBox="1"/>
          <p:nvPr/>
        </p:nvSpPr>
        <p:spPr>
          <a:xfrm>
            <a:off x="1030925" y="2827525"/>
            <a:ext cx="25272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Página que irá processar os dados enviados</a:t>
            </a:r>
            <a:endParaRPr b="0" i="0" sz="16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16" name="Google Shape;116;p11"/>
          <p:cNvSpPr txBox="1"/>
          <p:nvPr/>
        </p:nvSpPr>
        <p:spPr>
          <a:xfrm>
            <a:off x="519300" y="3932350"/>
            <a:ext cx="81069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Definição: tag específica para criação de formulários em páginas web.</a:t>
            </a:r>
            <a:endParaRPr b="0" i="0" sz="18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17" name="Google Shape;117;p11"/>
          <p:cNvSpPr txBox="1"/>
          <p:nvPr/>
        </p:nvSpPr>
        <p:spPr>
          <a:xfrm>
            <a:off x="519300" y="1183901"/>
            <a:ext cx="7567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&lt;form 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action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=”</a:t>
            </a:r>
            <a:r>
              <a:rPr b="1" lang="pt-BR" sz="2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endpoint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” method=”post”&gt;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&lt;/form&gt;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2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23" name="Google Shape;123;p12"/>
          <p:cNvCxnSpPr>
            <a:endCxn id="124" idx="0"/>
          </p:cNvCxnSpPr>
          <p:nvPr/>
        </p:nvCxnSpPr>
        <p:spPr>
          <a:xfrm>
            <a:off x="5898450" y="1829600"/>
            <a:ext cx="25200" cy="1116300"/>
          </a:xfrm>
          <a:prstGeom prst="straightConnector1">
            <a:avLst/>
          </a:prstGeom>
          <a:noFill/>
          <a:ln cap="flat" cmpd="sng" w="28575">
            <a:solidFill>
              <a:srgbClr val="CB1E4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24" name="Google Shape;124;p12"/>
          <p:cNvSpPr txBox="1"/>
          <p:nvPr/>
        </p:nvSpPr>
        <p:spPr>
          <a:xfrm>
            <a:off x="4521750" y="2945900"/>
            <a:ext cx="28038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Método de envio.</a:t>
            </a:r>
            <a:endParaRPr b="0" i="0" sz="16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Pode ser GET ou POST.</a:t>
            </a:r>
            <a:endParaRPr b="0" i="0" sz="16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25" name="Google Shape;125;p12"/>
          <p:cNvSpPr txBox="1"/>
          <p:nvPr/>
        </p:nvSpPr>
        <p:spPr>
          <a:xfrm>
            <a:off x="519300" y="3932350"/>
            <a:ext cx="8106900" cy="6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Definição: tag específica para criação de formulários em páginas web.</a:t>
            </a:r>
            <a:endParaRPr b="0" i="0" sz="18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126" name="Google Shape;126;p12"/>
          <p:cNvSpPr txBox="1"/>
          <p:nvPr/>
        </p:nvSpPr>
        <p:spPr>
          <a:xfrm>
            <a:off x="519300" y="1183901"/>
            <a:ext cx="7567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&lt;form action=”</a:t>
            </a:r>
            <a:r>
              <a:rPr b="1" lang="pt-BR" sz="2000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endpoint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” 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method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=”post”&gt;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...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&lt;/form&gt;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2" name="Google Shape;132;p13"/>
          <p:cNvSpPr txBox="1"/>
          <p:nvPr/>
        </p:nvSpPr>
        <p:spPr>
          <a:xfrm>
            <a:off x="519300" y="1109425"/>
            <a:ext cx="84282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type=”text” name=”usuario” value=”” required/&gt;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33" name="Google Shape;133;p13"/>
          <p:cNvSpPr txBox="1"/>
          <p:nvPr/>
        </p:nvSpPr>
        <p:spPr>
          <a:xfrm>
            <a:off x="519300" y="2404350"/>
            <a:ext cx="7946100" cy="19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●"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A tag &lt;input&gt; especifica um campo de entrada no qual o usuário pode inserir dados.</a:t>
            </a:r>
            <a:endParaRPr b="0" i="0" sz="18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●"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Os elementos &lt;input&gt; são usados ​​em um elemento &lt;form&gt; para declarar controles de entrada que permitem aos usuários inserir dados.</a:t>
            </a:r>
            <a:endParaRPr b="0" i="0" sz="18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●"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Um campo de entrada pode variar de várias maneiras, dependendo do atributo type.</a:t>
            </a:r>
            <a:endParaRPr b="0" i="0" sz="18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9" name="Google Shape;139;p14"/>
          <p:cNvSpPr txBox="1"/>
          <p:nvPr/>
        </p:nvSpPr>
        <p:spPr>
          <a:xfrm>
            <a:off x="519300" y="1109425"/>
            <a:ext cx="8347800" cy="5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&lt;input 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=”text” name=”usuario” value=”” required/&gt;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40" name="Google Shape;140;p14"/>
          <p:cNvCxnSpPr/>
          <p:nvPr/>
        </p:nvCxnSpPr>
        <p:spPr>
          <a:xfrm flipH="1">
            <a:off x="1942300" y="1614150"/>
            <a:ext cx="8700" cy="576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41" name="Google Shape;141;p14"/>
          <p:cNvSpPr txBox="1"/>
          <p:nvPr/>
        </p:nvSpPr>
        <p:spPr>
          <a:xfrm>
            <a:off x="519300" y="2417725"/>
            <a:ext cx="8066700" cy="21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 atributo </a:t>
            </a:r>
            <a:r>
              <a:rPr b="0" i="0" lang="pt-BR" sz="16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type </a:t>
            </a: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é responsável por dizer o tipo de campo de informação e podemos ter o alguns tipo como: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Thin"/>
              <a:buChar char="●"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text - usado para texto pequeno ex: Nome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Thin"/>
              <a:buChar char="●"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email - usado para e-mails ex: </a:t>
            </a:r>
            <a:r>
              <a:rPr b="0" i="0" lang="pt-BR" sz="1600" u="sng" cap="none" strike="noStrike">
                <a:solidFill>
                  <a:schemeClr val="hlink"/>
                </a:solidFill>
                <a:latin typeface="Raleway Thin"/>
                <a:ea typeface="Raleway Thin"/>
                <a:cs typeface="Raleway Thin"/>
                <a:sym typeface="Raleway Thin"/>
                <a:hlinkClick r:id="rId3"/>
              </a:rPr>
              <a:t>email@email.com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Thin"/>
              <a:buChar char="●"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password - usado para senhas ex: *******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Thin"/>
              <a:buChar char="●"/>
            </a:pPr>
            <a:r>
              <a:rPr b="0" i="0" lang="pt-BR" sz="16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submit - usado para enviar as informações</a:t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7" name="Google Shape;147;p15"/>
          <p:cNvSpPr txBox="1"/>
          <p:nvPr/>
        </p:nvSpPr>
        <p:spPr>
          <a:xfrm>
            <a:off x="519300" y="2191050"/>
            <a:ext cx="8347800" cy="197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Além disso, tem mais dois valores específicos: Radio e Checkbox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&lt;input </a:t>
            </a:r>
            <a:r>
              <a:rPr b="1" i="0" lang="pt-BR" sz="16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type=”radio”</a:t>
            </a:r>
            <a:r>
              <a:rPr b="1" i="0" lang="pt-BR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name=”estado_civil” value=”Solteiro”&gt;</a:t>
            </a:r>
            <a:endParaRPr b="1" i="0" sz="1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&lt;input </a:t>
            </a:r>
            <a:r>
              <a:rPr b="1" i="0" lang="pt-BR" sz="16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type=”radio”</a:t>
            </a:r>
            <a:r>
              <a:rPr b="1" i="0" lang="pt-BR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name=”estado_civil” value=”Casado”&gt;</a:t>
            </a:r>
            <a:endParaRPr b="1" i="0" sz="1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&lt;input </a:t>
            </a:r>
            <a:r>
              <a:rPr b="1" i="0" lang="pt-BR" sz="16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type=”checkbox”</a:t>
            </a:r>
            <a:r>
              <a:rPr b="1" i="0" lang="pt-BR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name=”hobbies” value=”Surf”&gt;</a:t>
            </a:r>
            <a:endParaRPr b="1" i="0" sz="1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1" i="0" lang="pt-BR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&lt;input </a:t>
            </a:r>
            <a:r>
              <a:rPr b="1" i="0" lang="pt-BR" sz="16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type=”checkbox”</a:t>
            </a:r>
            <a:r>
              <a:rPr b="1" i="0" lang="pt-BR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name=”hobbies” value=”Música”&gt;</a:t>
            </a:r>
            <a:endParaRPr b="1" i="0" sz="1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5"/>
          <p:cNvSpPr txBox="1"/>
          <p:nvPr/>
        </p:nvSpPr>
        <p:spPr>
          <a:xfrm>
            <a:off x="519300" y="1109425"/>
            <a:ext cx="8347800" cy="5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&lt;input 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=”text” name=”usuario” value=”” required/&gt;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49" name="Google Shape;149;p15"/>
          <p:cNvCxnSpPr/>
          <p:nvPr/>
        </p:nvCxnSpPr>
        <p:spPr>
          <a:xfrm flipH="1">
            <a:off x="1942300" y="1614150"/>
            <a:ext cx="8700" cy="5769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p16"/>
          <p:cNvSpPr txBox="1"/>
          <p:nvPr/>
        </p:nvSpPr>
        <p:spPr>
          <a:xfrm>
            <a:off x="519300" y="1109425"/>
            <a:ext cx="8624700" cy="324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&lt;input  type=”text” 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=”usuario” value=”” required /&gt;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56" name="Google Shape;156;p16"/>
          <p:cNvCxnSpPr/>
          <p:nvPr/>
        </p:nvCxnSpPr>
        <p:spPr>
          <a:xfrm>
            <a:off x="4030762" y="1570534"/>
            <a:ext cx="7200" cy="886200"/>
          </a:xfrm>
          <a:prstGeom prst="straightConnector1">
            <a:avLst/>
          </a:prstGeom>
          <a:noFill/>
          <a:ln cap="flat" cmpd="sng" w="28575">
            <a:solidFill>
              <a:srgbClr val="CB1E40"/>
            </a:solidFill>
            <a:prstDash val="solid"/>
            <a:round/>
            <a:headEnd len="sm" w="sm" type="none"/>
            <a:tailEnd len="sm" w="sm" type="triangle"/>
          </a:ln>
        </p:spPr>
      </p:cxnSp>
      <p:sp>
        <p:nvSpPr>
          <p:cNvPr id="157" name="Google Shape;157;p16"/>
          <p:cNvSpPr txBox="1"/>
          <p:nvPr/>
        </p:nvSpPr>
        <p:spPr>
          <a:xfrm>
            <a:off x="501900" y="2514750"/>
            <a:ext cx="8140200" cy="18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 atributo </a:t>
            </a:r>
            <a:r>
              <a:rPr b="0" i="0" lang="pt-BR" sz="18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name </a:t>
            </a: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é responsável por nomear o campo, adicionando como se fosse uma etiqueta ao input. Será muito importante para processar as informações do formulário. 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Deverá ser preenchido sem utilizar caracteres especiais.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3" name="Google Shape;163;p17"/>
          <p:cNvSpPr txBox="1"/>
          <p:nvPr/>
        </p:nvSpPr>
        <p:spPr>
          <a:xfrm>
            <a:off x="536700" y="1155500"/>
            <a:ext cx="86247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&lt;input type=”text” name=”usuario” 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=”” required/&gt;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64" name="Google Shape;164;p17"/>
          <p:cNvCxnSpPr/>
          <p:nvPr/>
        </p:nvCxnSpPr>
        <p:spPr>
          <a:xfrm>
            <a:off x="6182331" y="1616609"/>
            <a:ext cx="7200" cy="886200"/>
          </a:xfrm>
          <a:prstGeom prst="straightConnector1">
            <a:avLst/>
          </a:prstGeom>
          <a:noFill/>
          <a:ln cap="flat" cmpd="sng" w="28575">
            <a:solidFill>
              <a:srgbClr val="CB1E40"/>
            </a:solidFill>
            <a:prstDash val="solid"/>
            <a:round/>
            <a:headEnd len="sm" w="sm" type="none"/>
            <a:tailEnd len="sm" w="sm" type="triangle"/>
          </a:ln>
        </p:spPr>
      </p:cxnSp>
      <p:sp>
        <p:nvSpPr>
          <p:cNvPr id="165" name="Google Shape;165;p17"/>
          <p:cNvSpPr txBox="1"/>
          <p:nvPr/>
        </p:nvSpPr>
        <p:spPr>
          <a:xfrm>
            <a:off x="519300" y="2560825"/>
            <a:ext cx="8140200" cy="183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 atributo </a:t>
            </a:r>
            <a:r>
              <a:rPr b="0" i="0" lang="pt-BR" sz="18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value </a:t>
            </a: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é responsável por especificar o valor do input, uma vez que é o usuário que irá informar esse valor, este atributo fica vazio. Mas em determinadas situações podemos utilizar para colocar pré-informações.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8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1" name="Google Shape;171;p18"/>
          <p:cNvSpPr txBox="1"/>
          <p:nvPr/>
        </p:nvSpPr>
        <p:spPr>
          <a:xfrm>
            <a:off x="519300" y="1109425"/>
            <a:ext cx="84627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&lt;input type=”text” name=”usuario” value=”” 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required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72" name="Google Shape;172;p18"/>
          <p:cNvCxnSpPr/>
          <p:nvPr/>
        </p:nvCxnSpPr>
        <p:spPr>
          <a:xfrm>
            <a:off x="7752750" y="1572950"/>
            <a:ext cx="900" cy="1153500"/>
          </a:xfrm>
          <a:prstGeom prst="straightConnector1">
            <a:avLst/>
          </a:prstGeom>
          <a:noFill/>
          <a:ln cap="flat" cmpd="sng" w="28575">
            <a:solidFill>
              <a:srgbClr val="CB1E4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73" name="Google Shape;173;p18"/>
          <p:cNvSpPr txBox="1"/>
          <p:nvPr/>
        </p:nvSpPr>
        <p:spPr>
          <a:xfrm>
            <a:off x="519300" y="3014425"/>
            <a:ext cx="7963800" cy="14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 atributo </a:t>
            </a:r>
            <a:r>
              <a:rPr b="0" i="0" lang="pt-BR" sz="18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required </a:t>
            </a: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é responsável por especificar se esse campo é obrigatório. Este atributo é OPCIONAL, onde caso não seja obrigatório basta não colocá lo.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9" name="Google Shape;179;p19"/>
          <p:cNvSpPr txBox="1"/>
          <p:nvPr/>
        </p:nvSpPr>
        <p:spPr>
          <a:xfrm>
            <a:off x="519300" y="1109425"/>
            <a:ext cx="8462700" cy="6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&lt;input type=”email” 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placeholder=”user@email.com”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/&gt;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cxnSp>
        <p:nvCxnSpPr>
          <p:cNvPr id="180" name="Google Shape;180;p19"/>
          <p:cNvCxnSpPr/>
          <p:nvPr/>
        </p:nvCxnSpPr>
        <p:spPr>
          <a:xfrm>
            <a:off x="5645775" y="1563325"/>
            <a:ext cx="0" cy="1451100"/>
          </a:xfrm>
          <a:prstGeom prst="straightConnector1">
            <a:avLst/>
          </a:prstGeom>
          <a:noFill/>
          <a:ln cap="flat" cmpd="sng" w="28575">
            <a:solidFill>
              <a:srgbClr val="CB1E4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81" name="Google Shape;181;p19"/>
          <p:cNvSpPr txBox="1"/>
          <p:nvPr/>
        </p:nvSpPr>
        <p:spPr>
          <a:xfrm>
            <a:off x="519300" y="3014425"/>
            <a:ext cx="7963800" cy="14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 atributo </a:t>
            </a:r>
            <a:r>
              <a:rPr b="1" i="0" lang="pt-BR" sz="1800" u="none" cap="none" strike="noStrike">
                <a:solidFill>
                  <a:srgbClr val="C10003"/>
                </a:solidFill>
                <a:latin typeface="Raleway"/>
                <a:ea typeface="Raleway"/>
                <a:cs typeface="Raleway"/>
                <a:sym typeface="Raleway"/>
              </a:rPr>
              <a:t>placeholder </a:t>
            </a: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permite que coloquemos um texto que servirá de ajuda para o usuário preencher o campo com um exemplo do valor esperado. Esse valor será apagado ao primeiro caractere inserido pelo usuário no campo.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2"/>
          <p:cNvSpPr txBox="1"/>
          <p:nvPr>
            <p:ph type="title"/>
          </p:nvPr>
        </p:nvSpPr>
        <p:spPr>
          <a:xfrm>
            <a:off x="265500" y="991175"/>
            <a:ext cx="4045200" cy="99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400">
                <a:latin typeface="Raleway"/>
                <a:ea typeface="Raleway"/>
                <a:cs typeface="Raleway"/>
                <a:sym typeface="Raleway"/>
              </a:rPr>
              <a:t>O que aprendemos na aula anterior?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" name="Google Shape;43;p2"/>
          <p:cNvSpPr txBox="1"/>
          <p:nvPr>
            <p:ph idx="1" type="subTitle"/>
          </p:nvPr>
        </p:nvSpPr>
        <p:spPr>
          <a:xfrm>
            <a:off x="265500" y="21731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pt-BR">
                <a:latin typeface="Raleway Thin"/>
                <a:ea typeface="Raleway Thin"/>
                <a:cs typeface="Raleway Thin"/>
                <a:sym typeface="Raleway Thin"/>
              </a:rPr>
              <a:t>As</a:t>
            </a:r>
            <a:r>
              <a:rPr lang="pt-BR">
                <a:latin typeface="Raleway Thin"/>
                <a:ea typeface="Raleway Thin"/>
                <a:cs typeface="Raleway Thin"/>
                <a:sym typeface="Raleway Thin"/>
              </a:rPr>
              <a:t> primeiras tags HTML, além disso em css, vimos propriedades e seletores.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44" name="Google Shape;4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89050" y="1381400"/>
            <a:ext cx="3662575" cy="23807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0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7" name="Google Shape;187;p20"/>
          <p:cNvSpPr txBox="1"/>
          <p:nvPr/>
        </p:nvSpPr>
        <p:spPr>
          <a:xfrm>
            <a:off x="519300" y="1887596"/>
            <a:ext cx="78639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&lt;label&gt; </a:t>
            </a: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Nome e sobrenome: </a:t>
            </a: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&lt;/label&gt;</a:t>
            </a:r>
            <a:endParaRPr b="0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88" name="Google Shape;188;p20"/>
          <p:cNvSpPr txBox="1"/>
          <p:nvPr/>
        </p:nvSpPr>
        <p:spPr>
          <a:xfrm>
            <a:off x="519300" y="3408550"/>
            <a:ext cx="7863900" cy="10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ID do elemento ao qual o rótulo se refere. (Opcional)</a:t>
            </a:r>
            <a:endParaRPr b="0" i="0" sz="18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1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4" name="Google Shape;194;p21"/>
          <p:cNvSpPr txBox="1"/>
          <p:nvPr/>
        </p:nvSpPr>
        <p:spPr>
          <a:xfrm>
            <a:off x="519300" y="1288800"/>
            <a:ext cx="7863900" cy="58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&lt;label 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for=”name”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 Nome e sobrenome: &lt;/label&gt;</a:t>
            </a:r>
            <a:endParaRPr b="0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95" name="Google Shape;195;p21"/>
          <p:cNvSpPr txBox="1"/>
          <p:nvPr/>
        </p:nvSpPr>
        <p:spPr>
          <a:xfrm>
            <a:off x="519300" y="3408550"/>
            <a:ext cx="7863900" cy="10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O atributo </a:t>
            </a:r>
            <a:r>
              <a:rPr b="0" i="0" lang="pt-BR" sz="18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for</a:t>
            </a: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 </a:t>
            </a: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indica a qual input esse label faz referência utilizando o mesma valor que o id do input..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196" name="Google Shape;196;p21"/>
          <p:cNvCxnSpPr/>
          <p:nvPr/>
        </p:nvCxnSpPr>
        <p:spPr>
          <a:xfrm>
            <a:off x="2134175" y="1873150"/>
            <a:ext cx="9000" cy="497700"/>
          </a:xfrm>
          <a:prstGeom prst="straightConnector1">
            <a:avLst/>
          </a:prstGeom>
          <a:noFill/>
          <a:ln cap="flat" cmpd="sng" w="28575">
            <a:solidFill>
              <a:srgbClr val="CB1E40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2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2" name="Google Shape;202;p22"/>
          <p:cNvSpPr txBox="1"/>
          <p:nvPr/>
        </p:nvSpPr>
        <p:spPr>
          <a:xfrm>
            <a:off x="519300" y="1288800"/>
            <a:ext cx="7932600" cy="17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name=”país”&gt; 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	&lt;option value=”Ar”&gt;Argentina&lt;/option&gt;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&lt;option value=”Br”&gt;Brasil&lt;/option&gt;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&lt;option value=”Co”&gt;Colômbia&lt;/option&gt;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0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03" name="Google Shape;203;p22"/>
          <p:cNvSpPr txBox="1"/>
          <p:nvPr/>
        </p:nvSpPr>
        <p:spPr>
          <a:xfrm>
            <a:off x="519300" y="3744825"/>
            <a:ext cx="7758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Lista suspensa, também chamado de combobox, é utilizado para criar campos de múltipla escolha com caixa e lista.</a:t>
            </a:r>
            <a:endParaRPr b="0" i="0" sz="18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9" name="Google Shape;209;p23"/>
          <p:cNvSpPr txBox="1"/>
          <p:nvPr/>
        </p:nvSpPr>
        <p:spPr>
          <a:xfrm>
            <a:off x="519300" y="1288800"/>
            <a:ext cx="7932600" cy="17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&lt;select name=”país”&gt; </a:t>
            </a:r>
            <a:endParaRPr b="1" i="0" sz="2000" u="none" cap="none" strike="noStrike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pt-BR" sz="20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&lt;optgroup </a:t>
            </a:r>
            <a:r>
              <a:rPr b="1" i="0" lang="pt-BR" sz="2000" u="none" cap="none" strike="noStrike">
                <a:solidFill>
                  <a:srgbClr val="E69138"/>
                </a:solidFill>
                <a:latin typeface="Courier New"/>
                <a:ea typeface="Courier New"/>
                <a:cs typeface="Courier New"/>
                <a:sym typeface="Courier New"/>
              </a:rPr>
              <a:t>label=”</a:t>
            </a:r>
            <a:r>
              <a:rPr b="1" i="0" lang="pt-BR" sz="2000" u="none" cap="none" strike="noStrike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Su</a:t>
            </a:r>
            <a:r>
              <a:rPr b="1" lang="pt-BR" sz="2000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l</a:t>
            </a:r>
            <a:r>
              <a:rPr b="1" i="0" lang="pt-BR" sz="2000" u="none" cap="none" strike="noStrike">
                <a:solidFill>
                  <a:srgbClr val="6AA84F"/>
                </a:solidFill>
                <a:latin typeface="Courier New"/>
                <a:ea typeface="Courier New"/>
                <a:cs typeface="Courier New"/>
                <a:sym typeface="Courier New"/>
              </a:rPr>
              <a:t> América</a:t>
            </a:r>
            <a:r>
              <a:rPr b="1" i="0" lang="pt-BR" sz="2000" u="none" cap="none" strike="noStrike">
                <a:solidFill>
                  <a:srgbClr val="E69138"/>
                </a:solidFill>
                <a:latin typeface="Courier New"/>
                <a:ea typeface="Courier New"/>
                <a:cs typeface="Courier New"/>
                <a:sym typeface="Courier New"/>
              </a:rPr>
              <a:t>”</a:t>
            </a:r>
            <a:r>
              <a:rPr b="1" i="0" lang="pt-BR" sz="20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rgbClr val="CC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		&lt;option value=”Ar”&gt;Argentina&lt;/option&gt;</a:t>
            </a:r>
            <a:endParaRPr b="1" i="0" sz="2000" u="none" cap="none" strike="noStrike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&lt;option value=”Br”&gt;Brasil&lt;/option&gt;</a:t>
            </a:r>
            <a:endParaRPr b="1" i="0" sz="2000" u="none" cap="none" strike="noStrike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&lt;option value=”Co”&gt;Colômbia&lt;/option&gt;</a:t>
            </a:r>
            <a:endParaRPr b="1" i="0" sz="2000" u="none" cap="none" strike="noStrike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C0000"/>
                </a:solidFill>
                <a:latin typeface="Courier New"/>
                <a:ea typeface="Courier New"/>
                <a:cs typeface="Courier New"/>
                <a:sym typeface="Courier New"/>
              </a:rPr>
              <a:t>&lt;/optgroup&gt;</a:t>
            </a:r>
            <a:endParaRPr b="1" i="0" sz="2000" u="none" cap="none" strike="noStrike">
              <a:solidFill>
                <a:srgbClr val="CC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CCCCC"/>
                </a:solidFill>
                <a:latin typeface="Courier New"/>
                <a:ea typeface="Courier New"/>
                <a:cs typeface="Courier New"/>
                <a:sym typeface="Courier New"/>
              </a:rPr>
              <a:t>&lt;/select&gt;</a:t>
            </a:r>
            <a:endParaRPr b="0" i="0" sz="2000" u="none" cap="none" strike="noStrike">
              <a:solidFill>
                <a:srgbClr val="CCCCCC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0" name="Google Shape;210;p23"/>
          <p:cNvSpPr txBox="1"/>
          <p:nvPr/>
        </p:nvSpPr>
        <p:spPr>
          <a:xfrm>
            <a:off x="519300" y="3744825"/>
            <a:ext cx="7758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Usado para agrupar opções similares dentro de um </a:t>
            </a:r>
            <a:r>
              <a:rPr b="1" i="0" lang="pt-BR" sz="1800" u="none" cap="none" strike="noStrike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dropdown</a:t>
            </a: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4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16" name="Google Shape;216;p24"/>
          <p:cNvSpPr txBox="1"/>
          <p:nvPr/>
        </p:nvSpPr>
        <p:spPr>
          <a:xfrm>
            <a:off x="481500" y="1226100"/>
            <a:ext cx="5559300" cy="11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24"/>
          <p:cNvSpPr txBox="1"/>
          <p:nvPr/>
        </p:nvSpPr>
        <p:spPr>
          <a:xfrm>
            <a:off x="519300" y="1288800"/>
            <a:ext cx="7932600" cy="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textarea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name=”mensagem”&gt; &lt;/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textarea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i="0" sz="20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519300" y="3744825"/>
            <a:ext cx="7758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Campo para escrever várias linhas de texto. Usado geralmente para a opção “sua mensagem” em um formulário.</a:t>
            </a:r>
            <a:endParaRPr b="0" i="0" sz="18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579100" y="1083725"/>
            <a:ext cx="7230000" cy="219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&lt;button</a:t>
            </a:r>
            <a:r>
              <a:rPr b="1" i="0" lang="pt-BR" sz="20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type=”submit”&gt;Enviar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&lt;/button&gt;</a:t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&lt;button</a:t>
            </a:r>
            <a:r>
              <a:rPr b="1" i="0" lang="pt-BR" sz="20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type=”reset”&gt;Excluir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&lt;/button&gt;</a:t>
            </a:r>
            <a:endParaRPr b="1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&lt;button</a:t>
            </a:r>
            <a:r>
              <a:rPr b="1" i="0" lang="pt-BR" sz="20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type=”button”&gt;Outra ação</a:t>
            </a: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&lt;/button&gt;</a:t>
            </a:r>
            <a:endParaRPr b="1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25" name="Google Shape;225;p25"/>
          <p:cNvSpPr txBox="1"/>
          <p:nvPr/>
        </p:nvSpPr>
        <p:spPr>
          <a:xfrm>
            <a:off x="519300" y="3620450"/>
            <a:ext cx="7969800" cy="9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Campo para escrever várias linhas de texto. Usado geralmente para a opção “sua mensagem” em um formulário.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/>
          <p:nvPr>
            <p:ph type="title"/>
          </p:nvPr>
        </p:nvSpPr>
        <p:spPr>
          <a:xfrm>
            <a:off x="265500" y="991175"/>
            <a:ext cx="4045200" cy="99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400">
                <a:latin typeface="Raleway"/>
                <a:ea typeface="Raleway"/>
                <a:cs typeface="Raleway"/>
                <a:sym typeface="Raleway"/>
              </a:rPr>
              <a:t>Vamos deixar o formulário bonito?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1" name="Google Shape;231;p26"/>
          <p:cNvSpPr txBox="1"/>
          <p:nvPr>
            <p:ph idx="1" type="subTitle"/>
          </p:nvPr>
        </p:nvSpPr>
        <p:spPr>
          <a:xfrm>
            <a:off x="265500" y="2173175"/>
            <a:ext cx="4045200" cy="19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pt-BR">
                <a:latin typeface="Raleway Thin"/>
                <a:ea typeface="Raleway Thin"/>
                <a:cs typeface="Raleway Thin"/>
                <a:sym typeface="Raleway Thin"/>
              </a:rPr>
              <a:t>Utilizando CSS, podemos estilizar os campos, proporcionando uma boa experiência para o usuário.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32" name="Google Shape;23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36325" y="1178600"/>
            <a:ext cx="3715050" cy="278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8" name="Google Shape;238;p27"/>
          <p:cNvSpPr txBox="1"/>
          <p:nvPr/>
        </p:nvSpPr>
        <p:spPr>
          <a:xfrm>
            <a:off x="557100" y="858075"/>
            <a:ext cx="6788100" cy="33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resize</a:t>
            </a:r>
            <a:endParaRPr b="0" i="0" sz="1800" u="none" cap="none" strike="noStrike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Define se um elemento pode ser redimensionado ou não. Comumente utilizado na tag &lt;textarea&gt;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resize: none;</a:t>
            </a:r>
            <a:endParaRPr b="0" i="0" sz="1800" u="none" cap="none" strike="noStrike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Outros valores: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●"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both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●"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horizontal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Thin"/>
              <a:buChar char="●"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vertical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8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44" name="Google Shape;244;p28"/>
          <p:cNvSpPr txBox="1"/>
          <p:nvPr/>
        </p:nvSpPr>
        <p:spPr>
          <a:xfrm>
            <a:off x="557100" y="925050"/>
            <a:ext cx="8120100" cy="31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pseudos seletores</a:t>
            </a:r>
            <a:endParaRPr b="0" i="0" sz="2000" u="none" cap="none" strike="noStrike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Os pseudos seletores permitem controlar eventos especiais de um elemento. Eles costumam ser aplicados sobre um seletor existente.</a:t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seletor:pseudo {</a:t>
            </a:r>
            <a:endParaRPr b="0" i="0" sz="2000" u="none" cap="none" strike="noStrike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FF0000"/>
                </a:solidFill>
                <a:latin typeface="Raleway Thin"/>
                <a:ea typeface="Raleway Thin"/>
                <a:cs typeface="Raleway Thin"/>
                <a:sym typeface="Raleway Thin"/>
              </a:rPr>
              <a:t>	</a:t>
            </a:r>
            <a:r>
              <a:rPr b="0" i="0" lang="pt-BR" sz="2000" u="none" cap="none" strike="noStrike">
                <a:solidFill>
                  <a:srgbClr val="434343"/>
                </a:solidFill>
                <a:latin typeface="Raleway Thin"/>
                <a:ea typeface="Raleway Thin"/>
                <a:cs typeface="Raleway Thin"/>
                <a:sym typeface="Raleway Thin"/>
              </a:rPr>
              <a:t>propriedade: valor;</a:t>
            </a:r>
            <a:endParaRPr b="0" i="0" sz="2000" u="none" cap="none" strike="noStrike">
              <a:solidFill>
                <a:srgbClr val="434343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}</a:t>
            </a:r>
            <a:endParaRPr b="0" i="0" sz="2000" u="none" cap="none" strike="noStrike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9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0" name="Google Shape;250;p29"/>
          <p:cNvSpPr txBox="1"/>
          <p:nvPr/>
        </p:nvSpPr>
        <p:spPr>
          <a:xfrm>
            <a:off x="557100" y="940525"/>
            <a:ext cx="8321100" cy="157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hover</a:t>
            </a:r>
            <a:endParaRPr b="0" i="0" sz="1800" u="none" cap="none" strike="noStrike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Controla o estado “hover” de qualquer elemento. O que for definido com esse seletor só será visível quando o cursor for posicionado sobre o elemento.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51" name="Google Shape;251;p29"/>
          <p:cNvSpPr txBox="1"/>
          <p:nvPr/>
        </p:nvSpPr>
        <p:spPr>
          <a:xfrm>
            <a:off x="4348627" y="2928450"/>
            <a:ext cx="44919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a:hover {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i="0" lang="pt-BR" sz="18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text-decoration: underline;</a:t>
            </a:r>
            <a:endParaRPr b="1" i="0" sz="18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52" name="Google Shape;252;p29"/>
          <p:cNvSpPr txBox="1"/>
          <p:nvPr/>
        </p:nvSpPr>
        <p:spPr>
          <a:xfrm>
            <a:off x="565625" y="2928452"/>
            <a:ext cx="3783000" cy="12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a {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i="0" lang="pt-BR" sz="18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text-decoration: none;</a:t>
            </a:r>
            <a:endParaRPr b="1" i="0" sz="18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/>
          <p:nvPr/>
        </p:nvSpPr>
        <p:spPr>
          <a:xfrm>
            <a:off x="519300" y="1132325"/>
            <a:ext cx="75678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Quando criamos sites, devemos levar em conta que são feitos para usuários humanos e para: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50" name="Google Shape;50;p3"/>
          <p:cNvSpPr txBox="1"/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>
                <a:latin typeface="Raleway"/>
                <a:ea typeface="Raleway"/>
                <a:cs typeface="Raleway"/>
                <a:sym typeface="Raleway"/>
              </a:rPr>
              <a:t>HTML SEMÂNTICO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1" name="Google Shape;5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53525" y="2384850"/>
            <a:ext cx="4299351" cy="145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8" name="Google Shape;258;p30"/>
          <p:cNvSpPr txBox="1"/>
          <p:nvPr/>
        </p:nvSpPr>
        <p:spPr>
          <a:xfrm>
            <a:off x="598975" y="858075"/>
            <a:ext cx="6788100" cy="13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active</a:t>
            </a:r>
            <a:endParaRPr b="0" i="0" sz="1800" u="none" cap="none" strike="noStrike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É usado para selecionar e estilizar um link ou elemento ativo.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59" name="Google Shape;259;p30"/>
          <p:cNvSpPr txBox="1"/>
          <p:nvPr/>
        </p:nvSpPr>
        <p:spPr>
          <a:xfrm>
            <a:off x="4545529" y="2631525"/>
            <a:ext cx="3899400" cy="11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a:active {</a:t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i="0" lang="pt-BR" sz="20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color: #000000;</a:t>
            </a:r>
            <a:endParaRPr b="1" i="0" sz="20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0" name="Google Shape;260;p30"/>
          <p:cNvSpPr txBox="1"/>
          <p:nvPr/>
        </p:nvSpPr>
        <p:spPr>
          <a:xfrm>
            <a:off x="699075" y="2631525"/>
            <a:ext cx="3899400" cy="11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a {</a:t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i="0" lang="pt-BR" sz="20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color: #ff0000;</a:t>
            </a:r>
            <a:endParaRPr b="1" i="0" sz="20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1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6" name="Google Shape;266;p31"/>
          <p:cNvSpPr txBox="1"/>
          <p:nvPr/>
        </p:nvSpPr>
        <p:spPr>
          <a:xfrm>
            <a:off x="557100" y="858075"/>
            <a:ext cx="7758600" cy="16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000" u="none" cap="none" strike="noStrike">
                <a:solidFill>
                  <a:srgbClr val="CB1E40"/>
                </a:solidFill>
                <a:latin typeface="Raleway Thin"/>
                <a:ea typeface="Raleway Thin"/>
                <a:cs typeface="Raleway Thin"/>
                <a:sym typeface="Raleway Thin"/>
              </a:rPr>
              <a:t>focus</a:t>
            </a:r>
            <a:endParaRPr b="0" i="0" sz="2000" u="none" cap="none" strike="noStrike">
              <a:solidFill>
                <a:srgbClr val="CB1E4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Controla o “foco” nos campos de um formulário. O que for definido com esse seletor só será visível quando o cursor estiver dentro do campo.</a:t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67" name="Google Shape;267;p31"/>
          <p:cNvSpPr txBox="1"/>
          <p:nvPr/>
        </p:nvSpPr>
        <p:spPr>
          <a:xfrm>
            <a:off x="1892700" y="2644900"/>
            <a:ext cx="4041300" cy="20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input {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i="0" lang="pt-BR" sz="18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background-color: #ff0000;</a:t>
            </a:r>
            <a:endParaRPr b="1" i="0" sz="18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input:focus {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FF0000"/>
                </a:solidFill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b="1" i="0" lang="pt-BR" sz="1800" u="none" cap="none" strike="noStrike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background-color: #000000;</a:t>
            </a:r>
            <a:endParaRPr b="1" i="0" sz="1800" u="none" cap="none" strike="noStrike">
              <a:solidFill>
                <a:srgbClr val="434343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3"/>
          <p:cNvSpPr txBox="1"/>
          <p:nvPr>
            <p:ph type="title"/>
          </p:nvPr>
        </p:nvSpPr>
        <p:spPr>
          <a:xfrm>
            <a:off x="2389200" y="1869150"/>
            <a:ext cx="4365600" cy="140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Semântica II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&amp; box model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4"/>
          <p:cNvSpPr txBox="1"/>
          <p:nvPr>
            <p:ph type="title"/>
          </p:nvPr>
        </p:nvSpPr>
        <p:spPr>
          <a:xfrm>
            <a:off x="265500" y="991175"/>
            <a:ext cx="4045200" cy="99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400">
                <a:latin typeface="Raleway"/>
                <a:ea typeface="Raleway"/>
                <a:cs typeface="Raleway"/>
                <a:sym typeface="Raleway"/>
              </a:rPr>
              <a:t>O que aprendemos na aula anterior?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8" name="Google Shape;278;p34"/>
          <p:cNvSpPr txBox="1"/>
          <p:nvPr>
            <p:ph idx="1" type="subTitle"/>
          </p:nvPr>
        </p:nvSpPr>
        <p:spPr>
          <a:xfrm>
            <a:off x="265500" y="21731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Raleway Thin"/>
                <a:ea typeface="Raleway Thin"/>
                <a:cs typeface="Raleway Thin"/>
                <a:sym typeface="Raleway Thin"/>
              </a:rPr>
              <a:t>Formatar textos, formulários HTML, imagens, pseudo seletores em CSS</a:t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>
              <a:latin typeface="Raleway Thin"/>
              <a:ea typeface="Raleway Thin"/>
              <a:cs typeface="Raleway Thin"/>
              <a:sym typeface="Raleway Thin"/>
            </a:endParaRPr>
          </a:p>
        </p:txBody>
      </p:sp>
      <p:pic>
        <p:nvPicPr>
          <p:cNvPr id="279" name="Google Shape;279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61500" y="913188"/>
            <a:ext cx="3317125" cy="331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/>
          <p:nvPr/>
        </p:nvSpPr>
        <p:spPr>
          <a:xfrm>
            <a:off x="519300" y="1132325"/>
            <a:ext cx="7567800" cy="255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&lt;div&gt; &lt;/div&gt;</a:t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Divisão de conteúdo.</a:t>
            </a:r>
            <a:endParaRPr b="0" i="0" sz="20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&lt;span&gt; &lt;/span&gt;</a:t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Tag multifuncional (não é um bloco).</a:t>
            </a:r>
            <a:endParaRPr b="0" i="0" sz="20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&lt;pre&gt; &lt;/pre&gt;</a:t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rPr>
              <a:t>Texto pré-formatado. </a:t>
            </a:r>
            <a:endParaRPr b="1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5" name="Google Shape;285;p35"/>
          <p:cNvSpPr txBox="1"/>
          <p:nvPr>
            <p:ph type="title"/>
          </p:nvPr>
        </p:nvSpPr>
        <p:spPr>
          <a:xfrm>
            <a:off x="519307" y="599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>
                <a:latin typeface="Raleway"/>
                <a:ea typeface="Raleway"/>
                <a:cs typeface="Raleway"/>
                <a:sym typeface="Raleway"/>
              </a:rPr>
              <a:t>Seções não semânticas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/>
          <p:nvPr/>
        </p:nvSpPr>
        <p:spPr>
          <a:xfrm>
            <a:off x="644475" y="902025"/>
            <a:ext cx="7442700" cy="357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&lt;section&gt; &lt;/section&gt;</a:t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Seção de conteúdo monotemático.</a:t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&lt;article&gt; &lt;/article&gt;</a:t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Informações dentro de uma seção.</a:t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&lt;header&gt; &lt;/header&gt;</a:t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Cabeçalho do conteúdo ou de um documento.</a:t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&lt;footer&gt; &lt;/footer&gt;</a:t>
            </a:r>
            <a:endParaRPr b="1" i="0" sz="20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20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Rodapé do conteúdo ou de um documento.</a:t>
            </a:r>
            <a:endParaRPr b="0" i="0" sz="20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291" name="Google Shape;291;p36"/>
          <p:cNvSpPr txBox="1"/>
          <p:nvPr>
            <p:ph type="title"/>
          </p:nvPr>
        </p:nvSpPr>
        <p:spPr>
          <a:xfrm>
            <a:off x="644482" y="72350"/>
            <a:ext cx="6712500" cy="75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000">
                <a:latin typeface="Raleway"/>
                <a:ea typeface="Raleway"/>
                <a:cs typeface="Raleway"/>
                <a:sym typeface="Raleway"/>
              </a:rPr>
              <a:t>Seções semânticas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Tipos de elementos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7" name="Google Shape;297;p37"/>
          <p:cNvSpPr txBox="1"/>
          <p:nvPr/>
        </p:nvSpPr>
        <p:spPr>
          <a:xfrm>
            <a:off x="557100" y="1986175"/>
            <a:ext cx="4062600" cy="20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inline</a:t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Define um elemento com comportamento de linha. Não recebe algumas propriedades do modelo de caixa.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8" name="Google Shape;298;p37"/>
          <p:cNvSpPr txBox="1"/>
          <p:nvPr/>
        </p:nvSpPr>
        <p:spPr>
          <a:xfrm>
            <a:off x="4805500" y="1986175"/>
            <a:ext cx="4062600" cy="20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block</a:t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Define um elemento com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comportamento de bloco.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Recebe “facilmente”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propriedades do modelo de caixa.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9" name="Google Shape;299;p37"/>
          <p:cNvSpPr txBox="1"/>
          <p:nvPr/>
        </p:nvSpPr>
        <p:spPr>
          <a:xfrm>
            <a:off x="557100" y="858075"/>
            <a:ext cx="35256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display</a:t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38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Tipos de elementos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5" name="Google Shape;305;p38"/>
          <p:cNvSpPr txBox="1"/>
          <p:nvPr/>
        </p:nvSpPr>
        <p:spPr>
          <a:xfrm>
            <a:off x="557100" y="1986175"/>
            <a:ext cx="4062600" cy="20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inline-block</a:t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Define um elemento com comportamento de semibloco,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recebe “facilmente” propriedades do modelo de caixa. Também tem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propriedades do elemento de linha.</a:t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06" name="Google Shape;306;p38"/>
          <p:cNvSpPr txBox="1"/>
          <p:nvPr/>
        </p:nvSpPr>
        <p:spPr>
          <a:xfrm>
            <a:off x="4805500" y="1986175"/>
            <a:ext cx="4062600" cy="20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none</a:t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Oculta visualmente um elemento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sem eliminá-lo da estrutura de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rPr>
              <a:t>HTML. O efeito é apenas visual.</a:t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2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07" name="Google Shape;307;p38"/>
          <p:cNvSpPr txBox="1"/>
          <p:nvPr/>
        </p:nvSpPr>
        <p:spPr>
          <a:xfrm>
            <a:off x="557100" y="858075"/>
            <a:ext cx="35256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display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39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Tipos de elementos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13" name="Google Shape;313;p39"/>
          <p:cNvSpPr txBox="1"/>
          <p:nvPr/>
        </p:nvSpPr>
        <p:spPr>
          <a:xfrm>
            <a:off x="557100" y="858075"/>
            <a:ext cx="3525600" cy="5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display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aphicFrame>
        <p:nvGraphicFramePr>
          <p:cNvPr id="314" name="Google Shape;314;p39"/>
          <p:cNvGraphicFramePr/>
          <p:nvPr/>
        </p:nvGraphicFramePr>
        <p:xfrm>
          <a:off x="713938" y="1656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{D28E31E4-C6E9-4828-98CD-2DBC11477C96}</a:tableStyleId>
              </a:tblPr>
              <a:tblGrid>
                <a:gridCol w="1543225"/>
                <a:gridCol w="1543225"/>
                <a:gridCol w="1543225"/>
                <a:gridCol w="1543225"/>
                <a:gridCol w="15432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display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padding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margin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width/height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chemeClr val="lt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quebra de linha</a:t>
                      </a:r>
                      <a:endParaRPr sz="1400" u="none" cap="none" strike="noStrike">
                        <a:solidFill>
                          <a:schemeClr val="lt1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B7B7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inline</a:t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block</a:t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✔</a:t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✔</a:t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✔</a:t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✔</a:t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inline-block</a:t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✔</a:t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✔</a:t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pt-BR" sz="1400" u="none" cap="none" strike="noStrike">
                          <a:solidFill>
                            <a:schemeClr val="dk1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✔</a:t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lang="pt-BR" sz="1400" u="none" cap="none" strike="noStrike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none</a:t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D9D9D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40"/>
          <p:cNvSpPr txBox="1"/>
          <p:nvPr>
            <p:ph type="title"/>
          </p:nvPr>
        </p:nvSpPr>
        <p:spPr>
          <a:xfrm>
            <a:off x="557100" y="24075"/>
            <a:ext cx="78096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Vamos testar!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20" name="Google Shape;320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3025" y="1394800"/>
            <a:ext cx="3737950" cy="281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"/>
          <p:cNvSpPr txBox="1"/>
          <p:nvPr/>
        </p:nvSpPr>
        <p:spPr>
          <a:xfrm>
            <a:off x="519300" y="1524765"/>
            <a:ext cx="7567800" cy="8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SEO é o conjunto de estratégias empregadas para potencializar e melhorar o posicionamento de um site nos mecanismos de busca.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57" name="Google Shape;57;p4"/>
          <p:cNvSpPr txBox="1"/>
          <p:nvPr>
            <p:ph type="title"/>
          </p:nvPr>
        </p:nvSpPr>
        <p:spPr>
          <a:xfrm>
            <a:off x="519300" y="59950"/>
            <a:ext cx="6712500" cy="12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SEO - Otimização para motores de busca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58" name="Google Shape;58;p4"/>
          <p:cNvPicPr preferRelativeResize="0"/>
          <p:nvPr/>
        </p:nvPicPr>
        <p:blipFill rotWithShape="1">
          <a:blip r:embed="rId3">
            <a:alphaModFix/>
          </a:blip>
          <a:srcRect b="4968" l="0" r="0" t="3355"/>
          <a:stretch/>
        </p:blipFill>
        <p:spPr>
          <a:xfrm>
            <a:off x="2445178" y="2451425"/>
            <a:ext cx="4071298" cy="209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1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6" name="Google Shape;326;p41"/>
          <p:cNvSpPr txBox="1"/>
          <p:nvPr/>
        </p:nvSpPr>
        <p:spPr>
          <a:xfrm>
            <a:off x="557100" y="858075"/>
            <a:ext cx="77586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overflow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27" name="Google Shape;327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2000" y="1294675"/>
            <a:ext cx="4783626" cy="3347649"/>
          </a:xfrm>
          <a:prstGeom prst="rect">
            <a:avLst/>
          </a:prstGeom>
          <a:noFill/>
          <a:ln>
            <a:noFill/>
          </a:ln>
        </p:spPr>
      </p:pic>
      <p:sp>
        <p:nvSpPr>
          <p:cNvPr id="328" name="Google Shape;328;p41"/>
          <p:cNvSpPr txBox="1"/>
          <p:nvPr/>
        </p:nvSpPr>
        <p:spPr>
          <a:xfrm>
            <a:off x="2085216" y="4096908"/>
            <a:ext cx="10842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7B8C"/>
              </a:buClr>
              <a:buSzPts val="1300"/>
              <a:buFont typeface="Varela Round"/>
              <a:buNone/>
            </a:pPr>
            <a:r>
              <a:rPr b="0" i="0" lang="pt-BR" sz="1300" u="none" cap="none" strike="noStrike">
                <a:solidFill>
                  <a:srgbClr val="197B8C"/>
                </a:solidFill>
                <a:latin typeface="Varela Round"/>
                <a:ea typeface="Varela Round"/>
                <a:cs typeface="Varela Round"/>
                <a:sym typeface="Varela Round"/>
              </a:rPr>
              <a:t>overflow: </a:t>
            </a:r>
            <a:r>
              <a:rPr b="0" i="0" lang="pt-BR" sz="1300" u="none" cap="none" strike="noStrike">
                <a:solidFill>
                  <a:srgbClr val="ED4A00"/>
                </a:solidFill>
                <a:latin typeface="Varela Round"/>
                <a:ea typeface="Varela Round"/>
                <a:cs typeface="Varela Round"/>
                <a:sym typeface="Varela Round"/>
              </a:rPr>
              <a:t>visible;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9" name="Google Shape;329;p41"/>
          <p:cNvSpPr txBox="1"/>
          <p:nvPr/>
        </p:nvSpPr>
        <p:spPr>
          <a:xfrm>
            <a:off x="3170625" y="2393469"/>
            <a:ext cx="10842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7B8C"/>
              </a:buClr>
              <a:buSzPts val="1300"/>
              <a:buFont typeface="Varela Round"/>
              <a:buNone/>
            </a:pPr>
            <a:r>
              <a:rPr b="0" i="0" lang="pt-BR" sz="1300" u="none" cap="none" strike="noStrike">
                <a:solidFill>
                  <a:srgbClr val="197B8C"/>
                </a:solidFill>
                <a:latin typeface="Varela Round"/>
                <a:ea typeface="Varela Round"/>
                <a:cs typeface="Varela Round"/>
                <a:sym typeface="Varela Round"/>
              </a:rPr>
              <a:t>overflow: </a:t>
            </a:r>
            <a:r>
              <a:rPr b="0" i="0" lang="pt-BR" sz="1300" u="none" cap="none" strike="noStrike">
                <a:solidFill>
                  <a:srgbClr val="ED4A00"/>
                </a:solidFill>
                <a:latin typeface="Varela Round"/>
                <a:ea typeface="Varela Round"/>
                <a:cs typeface="Varela Round"/>
                <a:sym typeface="Varela Round"/>
              </a:rPr>
              <a:t>hidden;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0" name="Google Shape;330;p41"/>
          <p:cNvSpPr txBox="1"/>
          <p:nvPr/>
        </p:nvSpPr>
        <p:spPr>
          <a:xfrm>
            <a:off x="4296263" y="2388477"/>
            <a:ext cx="10842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7B8C"/>
              </a:buClr>
              <a:buSzPts val="1300"/>
              <a:buFont typeface="Varela Round"/>
              <a:buNone/>
            </a:pPr>
            <a:r>
              <a:rPr b="0" i="0" lang="pt-BR" sz="1300" u="none" cap="none" strike="noStrike">
                <a:solidFill>
                  <a:srgbClr val="197B8C"/>
                </a:solidFill>
                <a:latin typeface="Varela Round"/>
                <a:ea typeface="Varela Round"/>
                <a:cs typeface="Varela Round"/>
                <a:sym typeface="Varela Round"/>
              </a:rPr>
              <a:t>overflow: </a:t>
            </a:r>
            <a:r>
              <a:rPr b="0" i="0" lang="pt-BR" sz="1300" u="none" cap="none" strike="noStrike">
                <a:solidFill>
                  <a:srgbClr val="ED4A00"/>
                </a:solidFill>
                <a:latin typeface="Varela Round"/>
                <a:ea typeface="Varela Round"/>
                <a:cs typeface="Varela Round"/>
                <a:sym typeface="Varela Round"/>
              </a:rPr>
              <a:t>scroll;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1" name="Google Shape;331;p41"/>
          <p:cNvSpPr txBox="1"/>
          <p:nvPr/>
        </p:nvSpPr>
        <p:spPr>
          <a:xfrm>
            <a:off x="5368865" y="2393469"/>
            <a:ext cx="1084200" cy="3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7B8C"/>
              </a:buClr>
              <a:buSzPts val="1300"/>
              <a:buFont typeface="Varela Round"/>
              <a:buNone/>
            </a:pPr>
            <a:r>
              <a:rPr b="0" i="0" lang="pt-BR" sz="1300" u="none" cap="none" strike="noStrike">
                <a:solidFill>
                  <a:srgbClr val="197B8C"/>
                </a:solidFill>
                <a:latin typeface="Varela Round"/>
                <a:ea typeface="Varela Round"/>
                <a:cs typeface="Varela Round"/>
                <a:sym typeface="Varela Round"/>
              </a:rPr>
              <a:t>overflow: </a:t>
            </a:r>
            <a:r>
              <a:rPr b="0" i="0" lang="pt-BR" sz="1300" u="none" cap="none" strike="noStrike">
                <a:solidFill>
                  <a:srgbClr val="ED4A00"/>
                </a:solidFill>
                <a:latin typeface="Varela Round"/>
                <a:ea typeface="Varela Round"/>
                <a:cs typeface="Varela Round"/>
                <a:sym typeface="Varela Round"/>
              </a:rPr>
              <a:t>auto;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2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7" name="Google Shape;337;p42"/>
          <p:cNvSpPr txBox="1"/>
          <p:nvPr/>
        </p:nvSpPr>
        <p:spPr>
          <a:xfrm>
            <a:off x="557100" y="858075"/>
            <a:ext cx="7758600" cy="4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width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38" name="Google Shape;338;p42"/>
          <p:cNvSpPr txBox="1"/>
          <p:nvPr/>
        </p:nvSpPr>
        <p:spPr>
          <a:xfrm>
            <a:off x="2877450" y="1656850"/>
            <a:ext cx="3389100" cy="20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elemento {</a:t>
            </a:r>
            <a:endParaRPr b="1" i="0" sz="24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width: 560px;</a:t>
            </a:r>
            <a:endParaRPr b="1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24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39" name="Google Shape;339;p42"/>
          <p:cNvSpPr txBox="1"/>
          <p:nvPr/>
        </p:nvSpPr>
        <p:spPr>
          <a:xfrm>
            <a:off x="630450" y="3723950"/>
            <a:ext cx="78831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Atenção: se um elemento não tiver a width declarada, ela será igual a 100% do container pai, desde que seja um bloco.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43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5" name="Google Shape;345;p43"/>
          <p:cNvSpPr txBox="1"/>
          <p:nvPr/>
        </p:nvSpPr>
        <p:spPr>
          <a:xfrm>
            <a:off x="557100" y="858075"/>
            <a:ext cx="7758600" cy="4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height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46" name="Google Shape;346;p43"/>
          <p:cNvSpPr txBox="1"/>
          <p:nvPr/>
        </p:nvSpPr>
        <p:spPr>
          <a:xfrm>
            <a:off x="2877450" y="1656850"/>
            <a:ext cx="3389100" cy="20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elemento {</a:t>
            </a:r>
            <a:endParaRPr b="1" i="0" sz="24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4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height: 560px;</a:t>
            </a:r>
            <a:endParaRPr b="1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24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24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47" name="Google Shape;347;p43"/>
          <p:cNvSpPr txBox="1"/>
          <p:nvPr/>
        </p:nvSpPr>
        <p:spPr>
          <a:xfrm>
            <a:off x="630450" y="3723950"/>
            <a:ext cx="78831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Atenção: se um elemento não tiver a height declarada, ela será igual à altura do conteúdo interno, seja ele um bloco ou uma linha.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4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Título Principal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3" name="Google Shape;353;p44"/>
          <p:cNvSpPr txBox="1"/>
          <p:nvPr/>
        </p:nvSpPr>
        <p:spPr>
          <a:xfrm>
            <a:off x="557100" y="858075"/>
            <a:ext cx="7758600" cy="67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width/height</a:t>
            </a:r>
            <a:endParaRPr b="1" i="0" sz="2000" u="none" cap="none" strike="noStrike">
              <a:solidFill>
                <a:srgbClr val="CB1E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FF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4" name="Google Shape;354;p44"/>
          <p:cNvSpPr/>
          <p:nvPr/>
        </p:nvSpPr>
        <p:spPr>
          <a:xfrm>
            <a:off x="2592000" y="1671750"/>
            <a:ext cx="3960000" cy="1800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5" name="Google Shape;355;p44"/>
          <p:cNvSpPr txBox="1"/>
          <p:nvPr/>
        </p:nvSpPr>
        <p:spPr>
          <a:xfrm>
            <a:off x="2772000" y="2039550"/>
            <a:ext cx="36000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elemento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display:block;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ou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display:inline-block;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6" name="Google Shape;356;p44"/>
          <p:cNvSpPr txBox="1"/>
          <p:nvPr/>
        </p:nvSpPr>
        <p:spPr>
          <a:xfrm>
            <a:off x="2592000" y="1635750"/>
            <a:ext cx="9399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width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7" name="Google Shape;357;p44"/>
          <p:cNvSpPr txBox="1"/>
          <p:nvPr/>
        </p:nvSpPr>
        <p:spPr>
          <a:xfrm rot="-5400000">
            <a:off x="5903850" y="1851750"/>
            <a:ext cx="8643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height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5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3" name="Google Shape;363;p45"/>
          <p:cNvSpPr txBox="1"/>
          <p:nvPr/>
        </p:nvSpPr>
        <p:spPr>
          <a:xfrm>
            <a:off x="557100" y="858075"/>
            <a:ext cx="77586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padding 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4" name="Google Shape;364;p45"/>
          <p:cNvSpPr txBox="1"/>
          <p:nvPr/>
        </p:nvSpPr>
        <p:spPr>
          <a:xfrm>
            <a:off x="1807350" y="1431375"/>
            <a:ext cx="5529300" cy="26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elemento {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padding-top: 10px;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padding-right: 20px;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padding-bottom: 30px;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padding-left: 40px;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/* shorthand */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padding: 10px 20px 30px 40px;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6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	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0" name="Google Shape;370;p46"/>
          <p:cNvSpPr txBox="1"/>
          <p:nvPr/>
        </p:nvSpPr>
        <p:spPr>
          <a:xfrm>
            <a:off x="557100" y="858075"/>
            <a:ext cx="77586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padding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1" name="Google Shape;371;p46"/>
          <p:cNvSpPr/>
          <p:nvPr/>
        </p:nvSpPr>
        <p:spPr>
          <a:xfrm>
            <a:off x="1916400" y="1468575"/>
            <a:ext cx="5040000" cy="25200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7B8C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2" name="Google Shape;372;p46"/>
          <p:cNvSpPr/>
          <p:nvPr/>
        </p:nvSpPr>
        <p:spPr>
          <a:xfrm>
            <a:off x="2456400" y="1828575"/>
            <a:ext cx="3960000" cy="1800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3" name="Google Shape;373;p46"/>
          <p:cNvSpPr txBox="1"/>
          <p:nvPr/>
        </p:nvSpPr>
        <p:spPr>
          <a:xfrm>
            <a:off x="2456400" y="1792575"/>
            <a:ext cx="8877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width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4" name="Google Shape;374;p46"/>
          <p:cNvSpPr txBox="1"/>
          <p:nvPr/>
        </p:nvSpPr>
        <p:spPr>
          <a:xfrm rot="-5400000">
            <a:off x="5768250" y="2008575"/>
            <a:ext cx="8643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height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5" name="Google Shape;375;p46"/>
          <p:cNvSpPr txBox="1"/>
          <p:nvPr/>
        </p:nvSpPr>
        <p:spPr>
          <a:xfrm>
            <a:off x="1916400" y="1396575"/>
            <a:ext cx="1080000" cy="3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padding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6" name="Google Shape;376;p46"/>
          <p:cNvSpPr txBox="1"/>
          <p:nvPr/>
        </p:nvSpPr>
        <p:spPr>
          <a:xfrm>
            <a:off x="2636400" y="2196375"/>
            <a:ext cx="3600000" cy="7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elemento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display:block;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ou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display:inline-block;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7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2" name="Google Shape;382;p47"/>
          <p:cNvSpPr txBox="1"/>
          <p:nvPr/>
        </p:nvSpPr>
        <p:spPr>
          <a:xfrm>
            <a:off x="557100" y="858075"/>
            <a:ext cx="77586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border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3" name="Google Shape;383;p47"/>
          <p:cNvSpPr txBox="1"/>
          <p:nvPr/>
        </p:nvSpPr>
        <p:spPr>
          <a:xfrm>
            <a:off x="1807350" y="1431375"/>
            <a:ext cx="5529300" cy="26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elemento {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border-style: solid;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border-width: 2px;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border-color: #FF0000;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/* shorthand */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border: solid 2px #FF0000;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8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89" name="Google Shape;389;p48"/>
          <p:cNvSpPr txBox="1"/>
          <p:nvPr/>
        </p:nvSpPr>
        <p:spPr>
          <a:xfrm>
            <a:off x="557100" y="858075"/>
            <a:ext cx="77586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border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0" name="Google Shape;390;p48"/>
          <p:cNvSpPr/>
          <p:nvPr/>
        </p:nvSpPr>
        <p:spPr>
          <a:xfrm>
            <a:off x="1994250" y="1345746"/>
            <a:ext cx="5155500" cy="28821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1" name="Google Shape;391;p48"/>
          <p:cNvSpPr txBox="1"/>
          <p:nvPr/>
        </p:nvSpPr>
        <p:spPr>
          <a:xfrm>
            <a:off x="1994250" y="1263400"/>
            <a:ext cx="11040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border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2" name="Google Shape;392;p48"/>
          <p:cNvSpPr/>
          <p:nvPr/>
        </p:nvSpPr>
        <p:spPr>
          <a:xfrm>
            <a:off x="2316464" y="1617793"/>
            <a:ext cx="4511100" cy="22554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3" name="Google Shape;393;p48"/>
          <p:cNvSpPr/>
          <p:nvPr/>
        </p:nvSpPr>
        <p:spPr>
          <a:xfrm>
            <a:off x="2799786" y="1940008"/>
            <a:ext cx="3544200" cy="16110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4" name="Google Shape;394;p48"/>
          <p:cNvSpPr txBox="1"/>
          <p:nvPr/>
        </p:nvSpPr>
        <p:spPr>
          <a:xfrm>
            <a:off x="2799771" y="1907796"/>
            <a:ext cx="8133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width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5" name="Google Shape;395;p48"/>
          <p:cNvSpPr txBox="1"/>
          <p:nvPr/>
        </p:nvSpPr>
        <p:spPr>
          <a:xfrm rot="-5400000">
            <a:off x="5691369" y="2173603"/>
            <a:ext cx="9189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height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6" name="Google Shape;396;p48"/>
          <p:cNvSpPr txBox="1"/>
          <p:nvPr/>
        </p:nvSpPr>
        <p:spPr>
          <a:xfrm>
            <a:off x="2316459" y="1553360"/>
            <a:ext cx="1218600" cy="32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padding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97" name="Google Shape;397;p48"/>
          <p:cNvSpPr txBox="1"/>
          <p:nvPr/>
        </p:nvSpPr>
        <p:spPr>
          <a:xfrm>
            <a:off x="2960893" y="2269205"/>
            <a:ext cx="3222000" cy="67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elemento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display:block;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ou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display:inline-block;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9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3" name="Google Shape;403;p49"/>
          <p:cNvSpPr txBox="1"/>
          <p:nvPr/>
        </p:nvSpPr>
        <p:spPr>
          <a:xfrm>
            <a:off x="557100" y="858075"/>
            <a:ext cx="7758600" cy="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margin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04" name="Google Shape;404;p49"/>
          <p:cNvSpPr txBox="1"/>
          <p:nvPr/>
        </p:nvSpPr>
        <p:spPr>
          <a:xfrm>
            <a:off x="1807350" y="1431375"/>
            <a:ext cx="5529300" cy="26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elemento {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margin-top: 10px;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margin-right: 20px;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margin-bottom: 30px;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margin-left: 40px;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/* shorthand */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margin: 10px 20px 30px 40px;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p50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	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0" name="Google Shape;410;p50"/>
          <p:cNvSpPr txBox="1"/>
          <p:nvPr/>
        </p:nvSpPr>
        <p:spPr>
          <a:xfrm>
            <a:off x="557100" y="858075"/>
            <a:ext cx="7758600" cy="5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margin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1" name="Google Shape;411;p50"/>
          <p:cNvSpPr/>
          <p:nvPr/>
        </p:nvSpPr>
        <p:spPr>
          <a:xfrm>
            <a:off x="1891200" y="1447936"/>
            <a:ext cx="5090400" cy="3079500"/>
          </a:xfrm>
          <a:prstGeom prst="rect">
            <a:avLst/>
          </a:prstGeom>
          <a:solidFill>
            <a:srgbClr val="CB1E40"/>
          </a:solidFill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2" name="Google Shape;412;p50"/>
          <p:cNvSpPr txBox="1"/>
          <p:nvPr/>
        </p:nvSpPr>
        <p:spPr>
          <a:xfrm>
            <a:off x="1891200" y="1342857"/>
            <a:ext cx="10902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margin</a:t>
            </a:r>
            <a:endParaRPr b="0" i="0" sz="1800" u="none" cap="none" strike="noStrike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3" name="Google Shape;413;p50"/>
          <p:cNvSpPr/>
          <p:nvPr/>
        </p:nvSpPr>
        <p:spPr>
          <a:xfrm>
            <a:off x="2174012" y="1714935"/>
            <a:ext cx="4524900" cy="2529600"/>
          </a:xfrm>
          <a:prstGeom prst="rect">
            <a:avLst/>
          </a:prstGeom>
          <a:solidFill>
            <a:srgbClr val="E06666"/>
          </a:solidFill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4" name="Google Shape;414;p50"/>
          <p:cNvSpPr txBox="1"/>
          <p:nvPr/>
        </p:nvSpPr>
        <p:spPr>
          <a:xfrm>
            <a:off x="2174012" y="1642659"/>
            <a:ext cx="969000" cy="3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border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5" name="Google Shape;415;p50"/>
          <p:cNvSpPr/>
          <p:nvPr/>
        </p:nvSpPr>
        <p:spPr>
          <a:xfrm>
            <a:off x="2456824" y="1953713"/>
            <a:ext cx="3959400" cy="1979700"/>
          </a:xfrm>
          <a:prstGeom prst="rect">
            <a:avLst/>
          </a:prstGeom>
          <a:solidFill>
            <a:srgbClr val="EA9999"/>
          </a:solidFill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6" name="Google Shape;416;p50"/>
          <p:cNvSpPr/>
          <p:nvPr/>
        </p:nvSpPr>
        <p:spPr>
          <a:xfrm>
            <a:off x="2881042" y="2236524"/>
            <a:ext cx="3111000" cy="1413900"/>
          </a:xfrm>
          <a:prstGeom prst="rect">
            <a:avLst/>
          </a:prstGeom>
          <a:solidFill>
            <a:srgbClr val="EFEFEF"/>
          </a:solidFill>
          <a:ln cap="flat" cmpd="sng" w="9525">
            <a:solidFill>
              <a:srgbClr val="3030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7" name="Google Shape;417;p50"/>
          <p:cNvSpPr txBox="1"/>
          <p:nvPr/>
        </p:nvSpPr>
        <p:spPr>
          <a:xfrm>
            <a:off x="2881049" y="2208250"/>
            <a:ext cx="10902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width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8" name="Google Shape;418;p50"/>
          <p:cNvSpPr txBox="1"/>
          <p:nvPr/>
        </p:nvSpPr>
        <p:spPr>
          <a:xfrm rot="-5400000">
            <a:off x="5307357" y="2499524"/>
            <a:ext cx="9225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height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19" name="Google Shape;419;p50"/>
          <p:cNvSpPr txBox="1"/>
          <p:nvPr/>
        </p:nvSpPr>
        <p:spPr>
          <a:xfrm>
            <a:off x="2456825" y="1856861"/>
            <a:ext cx="1090200" cy="2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padding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20" name="Google Shape;420;p50"/>
          <p:cNvSpPr txBox="1"/>
          <p:nvPr/>
        </p:nvSpPr>
        <p:spPr>
          <a:xfrm>
            <a:off x="3022449" y="2525463"/>
            <a:ext cx="2828100" cy="59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elemento</a:t>
            </a:r>
            <a:endParaRPr b="1" i="0" sz="2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display:block;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ou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display:inline-block;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5"/>
          <p:cNvSpPr txBox="1"/>
          <p:nvPr/>
        </p:nvSpPr>
        <p:spPr>
          <a:xfrm>
            <a:off x="519300" y="1524800"/>
            <a:ext cx="4707300" cy="23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 é justamente nessa otimização que entra o HTML semântico, isso por que o uso de determinadas tags HTML podem reforçar o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significado</a:t>
            </a: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do conteúdo de um site.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Imprescindível para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SEO</a:t>
            </a:r>
            <a:r>
              <a:rPr b="0" i="0" lang="pt-BR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4" name="Google Shape;64;p5"/>
          <p:cNvSpPr txBox="1"/>
          <p:nvPr>
            <p:ph type="title"/>
          </p:nvPr>
        </p:nvSpPr>
        <p:spPr>
          <a:xfrm>
            <a:off x="519300" y="59950"/>
            <a:ext cx="6712500" cy="126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SEO - Otimização para motores de busca</a:t>
            </a:r>
            <a:endParaRPr sz="30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5" name="Google Shape;65;p5"/>
          <p:cNvPicPr preferRelativeResize="0"/>
          <p:nvPr/>
        </p:nvPicPr>
        <p:blipFill rotWithShape="1">
          <a:blip r:embed="rId3">
            <a:alphaModFix/>
          </a:blip>
          <a:srcRect b="-16901" l="0" r="-16901" t="0"/>
          <a:stretch/>
        </p:blipFill>
        <p:spPr>
          <a:xfrm>
            <a:off x="5411900" y="1387713"/>
            <a:ext cx="2900526" cy="2900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odelo_cajas.jpg" id="425" name="Google Shape;425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54275" y="414900"/>
            <a:ext cx="5035451" cy="431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2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Propriedades CSS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1" name="Google Shape;431;p52"/>
          <p:cNvSpPr txBox="1"/>
          <p:nvPr/>
        </p:nvSpPr>
        <p:spPr>
          <a:xfrm>
            <a:off x="557100" y="858075"/>
            <a:ext cx="7758600" cy="5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0" lang="pt-BR" sz="2000" u="none" cap="none" strike="noStrike">
                <a:solidFill>
                  <a:srgbClr val="CB1E40"/>
                </a:solidFill>
                <a:latin typeface="Raleway"/>
                <a:ea typeface="Raleway"/>
                <a:cs typeface="Raleway"/>
                <a:sym typeface="Raleway"/>
              </a:rPr>
              <a:t>box-sizing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2" name="Google Shape;432;p52"/>
          <p:cNvSpPr txBox="1"/>
          <p:nvPr/>
        </p:nvSpPr>
        <p:spPr>
          <a:xfrm>
            <a:off x="2184150" y="1417875"/>
            <a:ext cx="4504500" cy="1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elemento {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box-sizing: border-box;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/* content-box (padrão) */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433" name="Google Shape;433;p52"/>
          <p:cNvSpPr txBox="1"/>
          <p:nvPr/>
        </p:nvSpPr>
        <p:spPr>
          <a:xfrm>
            <a:off x="579900" y="3451375"/>
            <a:ext cx="7984200" cy="10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Definição: esta propriedade facilita o uso do modelo de caixa, pois desconta automaticamente da largura e da altura o que será somado ao preenchimento e à borda. Atenção: a margem ainda precisa ser somada.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53"/>
          <p:cNvSpPr txBox="1"/>
          <p:nvPr>
            <p:ph type="title"/>
          </p:nvPr>
        </p:nvSpPr>
        <p:spPr>
          <a:xfrm>
            <a:off x="5571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Referências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439" name="Google Shape;439;p53"/>
          <p:cNvSpPr txBox="1"/>
          <p:nvPr/>
        </p:nvSpPr>
        <p:spPr>
          <a:xfrm>
            <a:off x="557100" y="858075"/>
            <a:ext cx="7758600" cy="3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flexbox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https://origamid.com/projetos/flexbox-guia-completo/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http://www.flexboxdefense.com/</a:t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400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5"/>
              </a:rPr>
              <a:t>https://flexboxfroggy.com/#pt-br</a:t>
            </a:r>
            <a:endParaRPr b="0" i="0" sz="2000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54"/>
          <p:cNvSpPr txBox="1"/>
          <p:nvPr>
            <p:ph type="title"/>
          </p:nvPr>
        </p:nvSpPr>
        <p:spPr>
          <a:xfrm>
            <a:off x="265500" y="991175"/>
            <a:ext cx="4045200" cy="99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2400">
                <a:latin typeface="Arial"/>
                <a:ea typeface="Arial"/>
                <a:cs typeface="Arial"/>
                <a:sym typeface="Arial"/>
              </a:rPr>
              <a:t>Na próxima aula</a:t>
            </a:r>
            <a:endParaRPr/>
          </a:p>
        </p:txBody>
      </p:sp>
      <p:sp>
        <p:nvSpPr>
          <p:cNvPr id="445" name="Google Shape;445;p54"/>
          <p:cNvSpPr txBox="1"/>
          <p:nvPr>
            <p:ph idx="1" type="subTitle"/>
          </p:nvPr>
        </p:nvSpPr>
        <p:spPr>
          <a:xfrm>
            <a:off x="265500" y="21731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Posicionamento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446" name="Google Shape;446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14300" y="511225"/>
            <a:ext cx="3810000" cy="3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6"/>
          <p:cNvSpPr txBox="1"/>
          <p:nvPr/>
        </p:nvSpPr>
        <p:spPr>
          <a:xfrm>
            <a:off x="519300" y="1118125"/>
            <a:ext cx="8201700" cy="334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Com semântica: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&lt;strong&gt;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Texto importante que deve ser destacado </a:t>
            </a: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&lt;/strong&gt;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Sem semântica: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&lt;b&gt;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Texto simples em negrito </a:t>
            </a: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&lt;/b&gt;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Definição: por padrão, o texto aparece em negrito nos dois casos. A tag que dá semântica é &lt;strong&gt;.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6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SEMÂNTICAS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 txBox="1"/>
          <p:nvPr/>
        </p:nvSpPr>
        <p:spPr>
          <a:xfrm>
            <a:off x="373000" y="1158425"/>
            <a:ext cx="8639700" cy="31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&lt;em&gt; </a:t>
            </a:r>
            <a: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Texto que deve ser enfatizado</a:t>
            </a:r>
            <a:r>
              <a:rPr b="1" i="0" lang="pt-BR" sz="18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&lt;/em&gt;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&lt;mark&gt; </a:t>
            </a:r>
            <a: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Texto que deverá ser realçado com fundo amarelo</a:t>
            </a: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&lt;/mark&gt;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&lt;cite&gt; </a:t>
            </a:r>
            <a: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Citação de texto, como um livro, filme e etc.</a:t>
            </a: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&lt;/cite&gt;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2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&lt;abbr title=”World Wide Web Consortium”&gt; </a:t>
            </a:r>
            <a:r>
              <a:rPr b="1" i="0" lang="pt-BR" sz="1600" u="none" cap="none" strike="noStrike">
                <a:solidFill>
                  <a:schemeClr val="dk2"/>
                </a:solidFill>
                <a:latin typeface="Courier New"/>
                <a:ea typeface="Courier New"/>
                <a:cs typeface="Courier New"/>
                <a:sym typeface="Courier New"/>
              </a:rPr>
              <a:t>W3C(Abreviação)</a:t>
            </a:r>
            <a:r>
              <a:rPr b="1" i="0" lang="pt-BR" sz="1800" u="none" cap="none" strike="noStrike">
                <a:solidFill>
                  <a:srgbClr val="CB1E40"/>
                </a:solidFill>
                <a:latin typeface="Courier New"/>
                <a:ea typeface="Courier New"/>
                <a:cs typeface="Courier New"/>
                <a:sym typeface="Courier New"/>
              </a:rPr>
              <a:t>&lt;/abbr&gt;</a:t>
            </a:r>
            <a:endParaRPr b="1" i="0" sz="1800" u="none" cap="none" strike="noStrike">
              <a:solidFill>
                <a:srgbClr val="CB1E4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7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TAGS SEMÂNTICAS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 txBox="1"/>
          <p:nvPr>
            <p:ph type="title"/>
          </p:nvPr>
        </p:nvSpPr>
        <p:spPr>
          <a:xfrm>
            <a:off x="265500" y="991175"/>
            <a:ext cx="4045200" cy="99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400">
                <a:latin typeface="Raleway"/>
                <a:ea typeface="Raleway"/>
                <a:cs typeface="Raleway"/>
                <a:sym typeface="Raleway"/>
              </a:rPr>
              <a:t>FORMULÁRIOS HTML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3" name="Google Shape;83;p8"/>
          <p:cNvSpPr txBox="1"/>
          <p:nvPr>
            <p:ph idx="1" type="subTitle"/>
          </p:nvPr>
        </p:nvSpPr>
        <p:spPr>
          <a:xfrm>
            <a:off x="265500" y="2173175"/>
            <a:ext cx="4045200" cy="17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Sistema para </a:t>
            </a:r>
            <a:r>
              <a:rPr b="1" lang="pt-BR">
                <a:latin typeface="Raleway"/>
                <a:ea typeface="Raleway"/>
                <a:cs typeface="Raleway"/>
                <a:sym typeface="Raleway"/>
              </a:rPr>
              <a:t>capturar dados</a:t>
            </a:r>
            <a:r>
              <a:rPr lang="pt-BR">
                <a:latin typeface="Raleway"/>
                <a:ea typeface="Raleway"/>
                <a:cs typeface="Raleway"/>
                <a:sym typeface="Raleway"/>
              </a:rPr>
              <a:t>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Precisa de linguagens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latin typeface="Raleway"/>
                <a:ea typeface="Raleway"/>
                <a:cs typeface="Raleway"/>
                <a:sym typeface="Raleway"/>
              </a:rPr>
              <a:t>adicionais para  funcionar de forma completa.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descr="997c98690995eb77cb65cb88f39856b0.jpg" id="84" name="Google Shape;84;p8"/>
          <p:cNvPicPr preferRelativeResize="0"/>
          <p:nvPr/>
        </p:nvPicPr>
        <p:blipFill rotWithShape="1">
          <a:blip r:embed="rId3">
            <a:alphaModFix/>
          </a:blip>
          <a:srcRect b="2116" l="5767" r="6039" t="2115"/>
          <a:stretch/>
        </p:blipFill>
        <p:spPr>
          <a:xfrm>
            <a:off x="4957600" y="607300"/>
            <a:ext cx="3941275" cy="3928900"/>
          </a:xfrm>
          <a:prstGeom prst="rect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9"/>
          <p:cNvSpPr txBox="1"/>
          <p:nvPr/>
        </p:nvSpPr>
        <p:spPr>
          <a:xfrm>
            <a:off x="519300" y="1118126"/>
            <a:ext cx="7567800" cy="92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Para funcionar de forma completa, os formulários precisam ter “4 partes”. São elas:</a:t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90" name="Google Shape;90;p9"/>
          <p:cNvSpPr txBox="1"/>
          <p:nvPr>
            <p:ph type="title"/>
          </p:nvPr>
        </p:nvSpPr>
        <p:spPr>
          <a:xfrm>
            <a:off x="519300" y="24075"/>
            <a:ext cx="6712500" cy="834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2800">
                <a:latin typeface="Raleway"/>
                <a:ea typeface="Raleway"/>
                <a:cs typeface="Raleway"/>
                <a:sym typeface="Raleway"/>
              </a:rPr>
              <a:t>FORMULÁRIOS HTML</a:t>
            </a:r>
            <a:endParaRPr sz="28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1" name="Google Shape;91;p9"/>
          <p:cNvSpPr txBox="1"/>
          <p:nvPr/>
        </p:nvSpPr>
        <p:spPr>
          <a:xfrm>
            <a:off x="519300" y="2259825"/>
            <a:ext cx="1346700" cy="392700"/>
          </a:xfrm>
          <a:prstGeom prst="rect">
            <a:avLst/>
          </a:prstGeom>
          <a:noFill/>
          <a:ln cap="flat" cmpd="sng" w="19050">
            <a:solidFill>
              <a:srgbClr val="CB1E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CAPTURAR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92" name="Google Shape;92;p9"/>
          <p:cNvSpPr txBox="1"/>
          <p:nvPr/>
        </p:nvSpPr>
        <p:spPr>
          <a:xfrm>
            <a:off x="2676725" y="2259825"/>
            <a:ext cx="1346700" cy="392700"/>
          </a:xfrm>
          <a:prstGeom prst="rect">
            <a:avLst/>
          </a:prstGeom>
          <a:noFill/>
          <a:ln cap="flat" cmpd="sng" w="19050">
            <a:solidFill>
              <a:srgbClr val="CB1E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VALIDAR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93" name="Google Shape;93;p9"/>
          <p:cNvSpPr txBox="1"/>
          <p:nvPr/>
        </p:nvSpPr>
        <p:spPr>
          <a:xfrm>
            <a:off x="4834150" y="2259825"/>
            <a:ext cx="1346700" cy="392700"/>
          </a:xfrm>
          <a:prstGeom prst="rect">
            <a:avLst/>
          </a:prstGeom>
          <a:noFill/>
          <a:ln cap="flat" cmpd="sng" w="19050">
            <a:solidFill>
              <a:srgbClr val="CB1E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VALIDAR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94" name="Google Shape;94;p9"/>
          <p:cNvCxnSpPr>
            <a:stCxn id="91" idx="3"/>
            <a:endCxn id="92" idx="1"/>
          </p:cNvCxnSpPr>
          <p:nvPr/>
        </p:nvCxnSpPr>
        <p:spPr>
          <a:xfrm>
            <a:off x="1866000" y="2456175"/>
            <a:ext cx="810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cxnSp>
        <p:nvCxnSpPr>
          <p:cNvPr id="95" name="Google Shape;95;p9"/>
          <p:cNvCxnSpPr>
            <a:stCxn id="92" idx="3"/>
            <a:endCxn id="93" idx="1"/>
          </p:cNvCxnSpPr>
          <p:nvPr/>
        </p:nvCxnSpPr>
        <p:spPr>
          <a:xfrm>
            <a:off x="4023425" y="2456175"/>
            <a:ext cx="8106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96" name="Google Shape;96;p9"/>
          <p:cNvSpPr txBox="1"/>
          <p:nvPr/>
        </p:nvSpPr>
        <p:spPr>
          <a:xfrm>
            <a:off x="519300" y="2962350"/>
            <a:ext cx="1346700" cy="924300"/>
          </a:xfrm>
          <a:prstGeom prst="rect">
            <a:avLst/>
          </a:prstGeom>
          <a:noFill/>
          <a:ln cap="flat" cmpd="sng" w="19050">
            <a:solidFill>
              <a:srgbClr val="CB1E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HTML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(Cliente)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97" name="Google Shape;97;p9"/>
          <p:cNvSpPr txBox="1"/>
          <p:nvPr/>
        </p:nvSpPr>
        <p:spPr>
          <a:xfrm>
            <a:off x="2676725" y="2938425"/>
            <a:ext cx="1346700" cy="924300"/>
          </a:xfrm>
          <a:prstGeom prst="rect">
            <a:avLst/>
          </a:prstGeom>
          <a:noFill/>
          <a:ln cap="flat" cmpd="sng" w="19050">
            <a:solidFill>
              <a:srgbClr val="CB1E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Javascript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(Cliente)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98" name="Google Shape;98;p9"/>
          <p:cNvSpPr txBox="1"/>
          <p:nvPr/>
        </p:nvSpPr>
        <p:spPr>
          <a:xfrm>
            <a:off x="6991575" y="2908525"/>
            <a:ext cx="1346700" cy="924300"/>
          </a:xfrm>
          <a:prstGeom prst="rect">
            <a:avLst/>
          </a:prstGeom>
          <a:noFill/>
          <a:ln cap="flat" cmpd="sng" w="19050">
            <a:solidFill>
              <a:srgbClr val="CB1E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pt-BR">
                <a:latin typeface="Raleway Thin"/>
                <a:ea typeface="Raleway Thin"/>
                <a:cs typeface="Raleway Thin"/>
                <a:sym typeface="Raleway Thin"/>
              </a:rPr>
              <a:t>JAVA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(Servidor)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99" name="Google Shape;99;p9"/>
          <p:cNvSpPr txBox="1"/>
          <p:nvPr/>
        </p:nvSpPr>
        <p:spPr>
          <a:xfrm>
            <a:off x="6991575" y="2259825"/>
            <a:ext cx="1346700" cy="392700"/>
          </a:xfrm>
          <a:prstGeom prst="rect">
            <a:avLst/>
          </a:prstGeom>
          <a:noFill/>
          <a:ln cap="flat" cmpd="sng" w="19050">
            <a:solidFill>
              <a:srgbClr val="CB1E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PROCESSAR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  <p:cxnSp>
        <p:nvCxnSpPr>
          <p:cNvPr id="100" name="Google Shape;100;p9"/>
          <p:cNvCxnSpPr>
            <a:stCxn id="93" idx="3"/>
          </p:cNvCxnSpPr>
          <p:nvPr/>
        </p:nvCxnSpPr>
        <p:spPr>
          <a:xfrm>
            <a:off x="6180850" y="2456175"/>
            <a:ext cx="801900" cy="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101" name="Google Shape;101;p9"/>
          <p:cNvSpPr txBox="1"/>
          <p:nvPr/>
        </p:nvSpPr>
        <p:spPr>
          <a:xfrm>
            <a:off x="4834150" y="2962350"/>
            <a:ext cx="1346700" cy="924300"/>
          </a:xfrm>
          <a:prstGeom prst="rect">
            <a:avLst/>
          </a:prstGeom>
          <a:noFill/>
          <a:ln cap="flat" cmpd="sng" w="19050">
            <a:solidFill>
              <a:srgbClr val="CB1E4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latin typeface="Raleway Thin"/>
                <a:ea typeface="Raleway Thin"/>
                <a:cs typeface="Raleway Thin"/>
                <a:sym typeface="Raleway Thin"/>
              </a:rPr>
              <a:t>JAVA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Raleway Thin"/>
                <a:ea typeface="Raleway Thin"/>
                <a:cs typeface="Raleway Thin"/>
                <a:sym typeface="Raleway Thin"/>
              </a:rPr>
              <a:t>(Servidor)</a:t>
            </a:r>
            <a:endParaRPr b="0" i="0" sz="1400" u="none" cap="none" strike="noStrike">
              <a:solidFill>
                <a:srgbClr val="000000"/>
              </a:solidFill>
              <a:latin typeface="Raleway Thin"/>
              <a:ea typeface="Raleway Thin"/>
              <a:cs typeface="Raleway Thin"/>
              <a:sym typeface="Raleway Thi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